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9" r:id="rId5"/>
    <p:sldId id="275" r:id="rId6"/>
    <p:sldId id="260" r:id="rId7"/>
    <p:sldId id="261" r:id="rId8"/>
    <p:sldId id="262" r:id="rId9"/>
    <p:sldId id="263" r:id="rId10"/>
    <p:sldId id="25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848"/>
    <a:srgbClr val="1F9950"/>
    <a:srgbClr val="14BC7C"/>
    <a:srgbClr val="0EE8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482-C91B-4D04-9FD0-F1A493C92C2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7DE-84AD-4CC0-AED1-1F995F383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32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482-C91B-4D04-9FD0-F1A493C92C2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7DE-84AD-4CC0-AED1-1F995F383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65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482-C91B-4D04-9FD0-F1A493C92C2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7DE-84AD-4CC0-AED1-1F995F383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23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482-C91B-4D04-9FD0-F1A493C92C2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7DE-84AD-4CC0-AED1-1F995F383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21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482-C91B-4D04-9FD0-F1A493C92C2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7DE-84AD-4CC0-AED1-1F995F383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65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482-C91B-4D04-9FD0-F1A493C92C2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7DE-84AD-4CC0-AED1-1F995F383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40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482-C91B-4D04-9FD0-F1A493C92C2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7DE-84AD-4CC0-AED1-1F995F383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66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482-C91B-4D04-9FD0-F1A493C92C2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7DE-84AD-4CC0-AED1-1F995F383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88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482-C91B-4D04-9FD0-F1A493C92C2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7DE-84AD-4CC0-AED1-1F995F383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27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482-C91B-4D04-9FD0-F1A493C92C2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7DE-84AD-4CC0-AED1-1F995F383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67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482-C91B-4D04-9FD0-F1A493C92C2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7DE-84AD-4CC0-AED1-1F995F383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85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0482-C91B-4D04-9FD0-F1A493C92C2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517DE-84AD-4CC0-AED1-1F995F383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11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69;&#1082;&#1086;&#1083;&#1086;&#1075;&#1080;&#1103;%20&#1080;%20&#1084;&#1099;\&#1044;&#1074;&#1077;%20&#1082;&#1088;&#1072;&#1089;&#1080;&#1074;&#1099;&#1077;%20&#1074;&#1077;&#1097;&#1080;-&#1052;&#1091;&#1079;&#1099;&#1082;&#1072;%20&#1080;%20&#1087;&#1088;&#1080;&#1088;&#1086;&#1076;&#1072;.mp4" TargetMode="External"/></Relationships>
</file>

<file path=ppt/slides/_rels/slide10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slideLayouts/slideLayout2.xml" Type="http://schemas.openxmlformats.org/officeDocument/2006/relationships/slideLayout"/><Relationship Id="rId1" Target="file:///F:\&#1069;&#1082;&#1086;&#1083;&#1086;&#1075;&#1080;&#1103;%20&#1080;%20&#1084;&#1099;\videoplayback%20(1).mp4" TargetMode="External" Type="http://schemas.openxmlformats.org/officeDocument/2006/relationships/video"/></Relationships>
</file>

<file path=ppt/slides/_rels/slide11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slideLayouts/slideLayout2.xml" Type="http://schemas.openxmlformats.org/officeDocument/2006/relationships/slideLayout"/><Relationship Id="rId1" Target="file:///F:\&#1069;&#1082;&#1086;&#1083;&#1086;&#1075;&#1080;&#1103;%20&#1080;%20&#1084;&#1099;\&#171;&#1055;&#1077;&#1089;&#1085;&#1103;%20&#1086;%20&#1047;&#1077;&#1084;&#1083;&#1077;&#187;%20(&#1080;&#1089;&#1087;&#1086;&#1083;&#1085;&#1103;&#1077;&#1090;%20&#1045;&#1082;&#1072;&#1090;&#1077;&#1088;&#1080;&#1085;&#1072;%20&#1043;&#1091;&#1089;&#1077;&#1074;&#1072;).mp4" TargetMode="External" Type="http://schemas.openxmlformats.org/officeDocument/2006/relationships/video"/></Relationships>
</file>

<file path=ppt/slides/_rels/slide15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slideLayouts/slideLayout2.xml" Type="http://schemas.openxmlformats.org/officeDocument/2006/relationships/slideLayout"/><Relationship Id="rId1" Target="file:///F:\&#1069;&#1082;&#1086;&#1083;&#1086;&#1075;&#1080;&#1103;%20&#1080;%20&#1084;&#1099;\&#1058;&#1099;%20&#1079;&#1085;&#1072;&#1077;&#1096;&#1100;,%20&#1090;&#1072;&#1082;%20&#1093;&#1086;&#1095;&#1077;&#1090;&#1089;&#1103;%20&#1078;&#1080;&#1090;&#1100;.mp4" TargetMode="External" Type="http://schemas.openxmlformats.org/officeDocument/2006/relationships/video"/></Relationships>
</file>

<file path=ppt/slides/_rels/slide18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0.jpeg" Type="http://schemas.openxmlformats.org/officeDocument/2006/relationships/image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slideLayouts/slideLayout2.xml" Type="http://schemas.openxmlformats.org/officeDocument/2006/relationships/slideLayout"/><Relationship Id="rId1" Target="file:///F:\&#1069;&#1082;&#1086;&#1083;&#1086;&#1075;&#1080;&#1103;%20&#1080;%20&#1084;&#1099;\videoplayback.mp4" TargetMode="External" Type="http://schemas.openxmlformats.org/officeDocument/2006/relationships/video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6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69;&#1082;&#1086;&#1083;&#1086;&#1075;&#1080;&#1103;%20&#1080;%20&#1084;&#1099;\videoplayback%20(2)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5.jpeg" Type="http://schemas.openxmlformats.org/officeDocument/2006/relationships/image"/><Relationship Id="rId4" Target="../media/image14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ве красивые вещи-Музыка и природ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914406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videoplayback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1317" y="857232"/>
            <a:ext cx="9144065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240" y="0"/>
            <a:ext cx="9255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56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3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69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2" y="0"/>
            <a:ext cx="91846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9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«Песня о Земле» (исполняет Екатерина Гусева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0795076" cy="60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1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273" y="-243407"/>
            <a:ext cx="59024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5715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686" y="-101724"/>
            <a:ext cx="44100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0" y="3212976"/>
            <a:ext cx="4363196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32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40871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15 апреля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– День экологических знаний;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18 – 22 апреля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– Международный марш парков;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22 апреля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– День Земли;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26 апреля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– День памяти погибших в радиационных авариях и катастрофах;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1 июня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– Международный день защиты детей;</a:t>
            </a:r>
            <a:endParaRPr lang="ru-RU" sz="2800" dirty="0">
              <a:ea typeface="Calibri"/>
              <a:cs typeface="Times New Roman"/>
            </a:endParaRPr>
          </a:p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5 июня </a:t>
            </a:r>
            <a:r>
              <a:rPr lang="ru-RU" dirty="0" smtClean="0">
                <a:effectLst/>
                <a:latin typeface="Times New Roman"/>
                <a:ea typeface="Calibri"/>
              </a:rPr>
              <a:t>– Всемирный День охраны окружающей 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800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Ты знаешь, так хочется жить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100014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1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439" y="0"/>
            <a:ext cx="4668447" cy="350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3862" y="0"/>
            <a:ext cx="4579513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5198"/>
            <a:ext cx="446152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7887" y="3212976"/>
            <a:ext cx="5345487" cy="36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0150"/>
            <a:ext cx="255577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6640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Практические мероприятия:</a:t>
            </a:r>
            <a:endParaRPr lang="ru-RU" sz="28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1. Продолжить сбор учащимися гимназии вторичного сырья (макулатура, металлолом, стекло) на соревновательной основе. Каждую учебную четверть отмечать лучшие классы, собравшие большее количество вторичного сырья. </a:t>
            </a:r>
          </a:p>
          <a:p>
            <a:pPr>
              <a:buNone/>
            </a:pPr>
            <a:r>
              <a:rPr lang="ru-RU" sz="1800" dirty="0" smtClean="0"/>
              <a:t>2. Продолжить сотрудничество с шефствующей организацией гимназии КЖУП «Уником» в вопросе вторичной переработки отходов.</a:t>
            </a:r>
          </a:p>
          <a:p>
            <a:pPr>
              <a:buNone/>
            </a:pPr>
            <a:r>
              <a:rPr lang="ru-RU" sz="1800" dirty="0" smtClean="0"/>
              <a:t>3. Осуществлять сортировку отходов. Пользоваться обязательно контейнерами для раздельного сбора пластика, стекла, бумаги в гимназии, дома. Провести работу по раздельному сбору отходов родителями на рабочем месте.</a:t>
            </a:r>
          </a:p>
          <a:p>
            <a:pPr>
              <a:buNone/>
            </a:pPr>
            <a:r>
              <a:rPr lang="ru-RU" sz="1800" dirty="0" smtClean="0"/>
              <a:t>4. Выбрасывать мусор только в предназначенные для сбора отходов места: урны, контейнеры. Осуществлять уважительное отношение к труду людей, которые занимаются уборкой.</a:t>
            </a:r>
          </a:p>
          <a:p>
            <a:pPr>
              <a:buNone/>
            </a:pPr>
            <a:r>
              <a:rPr lang="ru-RU" sz="1800" dirty="0" smtClean="0"/>
              <a:t>5. Участие учащихся 1-11 классов в ежегодных гимназических акциях «Благоустройство территории гимназии», «Листопад», уборке природных территорий от мусора.</a:t>
            </a:r>
          </a:p>
          <a:p>
            <a:pPr>
              <a:buNone/>
            </a:pPr>
            <a:r>
              <a:rPr lang="ru-RU" sz="1800" dirty="0" smtClean="0"/>
              <a:t>6. На территории гимназии размещаются различные биологические виды (деревья, кустарники, птицы, животные). В связи с этим в осенний, зимний, весенний период обеспечить корм в кормушках для птиц, белок.</a:t>
            </a:r>
          </a:p>
        </p:txBody>
      </p:sp>
    </p:spTree>
    <p:extLst>
      <p:ext uri="{BB962C8B-B14F-4D97-AF65-F5344CB8AC3E}">
        <p14:creationId xmlns:p14="http://schemas.microsoft.com/office/powerpoint/2010/main" xmlns="" val="222540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ланета наш общий дом пес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88832" cy="415748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3"/>
            <a:ext cx="7772400" cy="1008112"/>
          </a:xfrm>
          <a:ln>
            <a:gradFill>
              <a:gsLst>
                <a:gs pos="0">
                  <a:srgbClr val="00B050"/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r>
              <a:rPr lang="ru-RU" b="1" i="0" dirty="0" smtClean="0">
                <a:solidFill>
                  <a:srgbClr val="119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Земля</a:t>
            </a:r>
            <a:r>
              <a:rPr lang="ru-RU" b="0" i="0" dirty="0" smtClean="0">
                <a:solidFill>
                  <a:srgbClr val="545454"/>
                </a:solidFill>
                <a:effectLst/>
                <a:latin typeface="arial"/>
              </a:rPr>
              <a:t> - </a:t>
            </a:r>
            <a:r>
              <a:rPr lang="ru-RU" b="1" i="0" dirty="0" smtClean="0">
                <a:solidFill>
                  <a:srgbClr val="14BC7C"/>
                </a:solidFill>
                <a:effectLst/>
                <a:latin typeface="arial"/>
              </a:rPr>
              <a:t>наш общий Дом</a:t>
            </a:r>
            <a:endParaRPr lang="ru-RU" dirty="0">
              <a:solidFill>
                <a:srgbClr val="14BC7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210224"/>
            <a:ext cx="8712968" cy="1647775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Helvetica Neue"/>
              </a:rPr>
              <a:t>Мы научились летать по воздуху, как птицы, плавать под водой, как рыбы, нам надо научиться жить на </a:t>
            </a:r>
            <a:r>
              <a:rPr lang="ru-RU" dirty="0">
                <a:solidFill>
                  <a:srgbClr val="002060"/>
                </a:solidFill>
                <a:latin typeface="Helvetica Neue"/>
              </a:rPr>
              <a:t>З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Helvetica Neue"/>
              </a:rPr>
              <a:t>емле, как люди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1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Практические мероприятия:</a:t>
            </a:r>
            <a:endParaRPr lang="ru-RU" sz="28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7. С целью пропаганды экологических знаний, воспитания экологической культуры необходимо ежегодно учащимся гимназии:</a:t>
            </a:r>
          </a:p>
          <a:p>
            <a:r>
              <a:rPr lang="ru-RU" sz="1800" dirty="0" smtClean="0"/>
              <a:t>проводить совместные акции с представителями </a:t>
            </a:r>
            <a:r>
              <a:rPr lang="ru-RU" sz="1800" dirty="0" err="1" smtClean="0"/>
              <a:t>Жлобинского</a:t>
            </a:r>
            <a:r>
              <a:rPr lang="ru-RU" sz="1800" dirty="0" smtClean="0"/>
              <a:t> отдела по чрезвычайным ситуациям по профилактике лесных пожаров, мерах безопасного и экологически правильного поведения;</a:t>
            </a:r>
          </a:p>
          <a:p>
            <a:r>
              <a:rPr lang="ru-RU" sz="1800" dirty="0" smtClean="0"/>
              <a:t>создавать и распространять среди общественности </a:t>
            </a:r>
            <a:r>
              <a:rPr lang="ru-RU" sz="1800" dirty="0" err="1" smtClean="0"/>
              <a:t>Жлобинского</a:t>
            </a:r>
            <a:r>
              <a:rPr lang="ru-RU" sz="1800" dirty="0" smtClean="0"/>
              <a:t> района буклеты, брошюры, </a:t>
            </a:r>
            <a:r>
              <a:rPr lang="ru-RU" sz="1800" dirty="0" err="1" smtClean="0"/>
              <a:t>постеры</a:t>
            </a:r>
            <a:r>
              <a:rPr lang="ru-RU" sz="1800" dirty="0" smtClean="0"/>
              <a:t> на экологическую тему;</a:t>
            </a:r>
          </a:p>
          <a:p>
            <a:r>
              <a:rPr lang="ru-RU" sz="1800" dirty="0" smtClean="0"/>
              <a:t>выполнять исследовательские проекты экологической направленности.</a:t>
            </a:r>
          </a:p>
          <a:p>
            <a:pPr>
              <a:buNone/>
            </a:pPr>
            <a:r>
              <a:rPr lang="ru-RU" sz="1800" dirty="0" smtClean="0"/>
              <a:t>8. Каждому учащемуся гимназии участвовать в благоустройстве своего дома, дачного участка, города.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222540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8495" y="-24"/>
            <a:ext cx="9152495" cy="686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22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373" y="1713700"/>
            <a:ext cx="4661123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C8848"/>
                </a:solidFill>
                <a:effectLst/>
                <a:latin typeface="Times New Roman"/>
                <a:ea typeface="Calibri"/>
              </a:rPr>
              <a:t>Современный мир железа и бетона </a:t>
            </a:r>
            <a:endParaRPr lang="ru-RU" b="1" dirty="0">
              <a:solidFill>
                <a:srgbClr val="1C8848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57"/>
            <a:ext cx="3024336" cy="20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-13885"/>
            <a:ext cx="3131840" cy="200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9" y="1457"/>
            <a:ext cx="2986505" cy="198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5491" y="3270950"/>
            <a:ext cx="6376977" cy="35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63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videoplayback (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9144064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4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000" dirty="0" smtClean="0">
                <a:solidFill>
                  <a:schemeClr val="tx2"/>
                </a:solidFill>
              </a:rPr>
              <a:t>Тема мероприятия:</a:t>
            </a:r>
          </a:p>
          <a:p>
            <a:pPr algn="ctr">
              <a:buNone/>
            </a:pPr>
            <a:r>
              <a:rPr lang="ru-RU" sz="5000" dirty="0" smtClean="0">
                <a:solidFill>
                  <a:schemeClr val="tx2"/>
                </a:solidFill>
              </a:rPr>
              <a:t>Экология и мы</a:t>
            </a:r>
            <a:endParaRPr lang="ru-RU" sz="5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792"/>
            <a:ext cx="4094762" cy="261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780" y="2588549"/>
            <a:ext cx="5548120" cy="426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619" y="0"/>
            <a:ext cx="5112381" cy="258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588548"/>
            <a:ext cx="4286250" cy="426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86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8633713"/>
              </p:ext>
            </p:extLst>
          </p:nvPr>
        </p:nvGraphicFramePr>
        <p:xfrm>
          <a:off x="107504" y="-3"/>
          <a:ext cx="8928992" cy="6927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6869"/>
                <a:gridCol w="2912123"/>
              </a:tblGrid>
              <a:tr h="1090282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Викторина: А знаете ли вы, какой срок разложения выброшенного нами мусора?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772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aseline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Виды</a:t>
                      </a:r>
                      <a:r>
                        <a:rPr lang="ru-RU" sz="2400" baseline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 отходов</a:t>
                      </a:r>
                      <a:endParaRPr lang="ru-RU" sz="2400" baseline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срок  разложения, лет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772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Апельсиновая и банановая кожура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772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Хлопковая ткань, бумага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772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Верёвка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772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Шерстяные изделия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772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Сигаретные окурки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772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Металлические изделия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772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aseline="0" dirty="0" smtClean="0">
                          <a:effectLst/>
                        </a:rPr>
                        <a:t>Стекло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772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Пластиковая тара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17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3076718"/>
              </p:ext>
            </p:extLst>
          </p:nvPr>
        </p:nvGraphicFramePr>
        <p:xfrm>
          <a:off x="0" y="713"/>
          <a:ext cx="9144000" cy="7033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1752"/>
                <a:gridCol w="2982248"/>
              </a:tblGrid>
              <a:tr h="1388788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Викторина: А знаете ли вы, какой срок разложения выброшенного нами мусора?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503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Виды</a:t>
                      </a:r>
                      <a:r>
                        <a:rPr lang="ru-RU" sz="2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 отходов</a:t>
                      </a:r>
                      <a:endParaRPr lang="ru-RU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>
                          <a:effectLst/>
                        </a:rPr>
                        <a:t>срок  разложения, лет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4503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Апельсиновая и банановая кожура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0,5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4503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Хлопковая ткань, бумага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0,5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4503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Верёвка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0,5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4503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Шерстяные изделия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4503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Сигаретные окурки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12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4503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Синтетическая ткань, кожаная обувь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40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4503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Металлические изделия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100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4503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Стекло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1 миллион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4503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Пластиковая тара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практически не разлается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33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9128"/>
            <a:ext cx="4392488" cy="329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68" y="0"/>
            <a:ext cx="5066345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284984"/>
            <a:ext cx="4932040" cy="369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68" y="3263668"/>
            <a:ext cx="4488186" cy="359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37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428</Words>
  <Application>Microsoft Office PowerPoint</Application>
  <PresentationFormat>Экран (4:3)</PresentationFormat>
  <Paragraphs>57</Paragraphs>
  <Slides>21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Земля - наш общий Дом</vt:lpstr>
      <vt:lpstr>Современный мир железа и бетона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Практические мероприятия:</vt:lpstr>
      <vt:lpstr>Практические мероприятия: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- наш общий Дом</dc:title>
  <dc:creator>Пользователь Windows</dc:creator>
  <cp:lastModifiedBy>User</cp:lastModifiedBy>
  <cp:revision>24</cp:revision>
  <dcterms:created xsi:type="dcterms:W3CDTF">2018-01-25T19:09:01Z</dcterms:created>
  <dcterms:modified xsi:type="dcterms:W3CDTF">2018-01-26T12:24:39Z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1195134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